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96F3"/>
    <a:srgbClr val="009688"/>
    <a:srgbClr val="FF9800"/>
    <a:srgbClr val="FF57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13"/>
  </p:normalViewPr>
  <p:slideViewPr>
    <p:cSldViewPr snapToGrid="0" snapToObjects="1">
      <p:cViewPr>
        <p:scale>
          <a:sx n="95" d="100"/>
          <a:sy n="95" d="100"/>
        </p:scale>
        <p:origin x="1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85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42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31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09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58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8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76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97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3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219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26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C6EFA-648D-9B4C-9F79-392B7A7705D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CB824-7F66-5342-B6BF-54B47DA63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62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5" Type="http://schemas.openxmlformats.org/officeDocument/2006/relationships/image" Target="../media/image15.tiff"/><Relationship Id="rId6" Type="http://schemas.openxmlformats.org/officeDocument/2006/relationships/image" Target="../media/image16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763111" y="749879"/>
            <a:ext cx="1625548" cy="1100436"/>
          </a:xfrm>
          <a:prstGeom prst="rect">
            <a:avLst/>
          </a:prstGeom>
          <a:solidFill>
            <a:srgbClr val="219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Roboto Light" charset="0"/>
                <a:ea typeface="Roboto Light" charset="0"/>
                <a:cs typeface="Roboto Light" charset="0"/>
              </a:rPr>
              <a:t>Convolution</a:t>
            </a:r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735" r="1029" b="6218"/>
          <a:stretch/>
        </p:blipFill>
        <p:spPr>
          <a:xfrm>
            <a:off x="-1" y="749879"/>
            <a:ext cx="1607549" cy="110043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544222" y="749879"/>
            <a:ext cx="780352" cy="1100436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Roboto Light" charset="0"/>
                <a:ea typeface="Roboto Light" charset="0"/>
                <a:cs typeface="Roboto Light" charset="0"/>
              </a:rPr>
              <a:t>ReLU</a:t>
            </a:r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80137" y="749879"/>
            <a:ext cx="1625548" cy="1100436"/>
          </a:xfrm>
          <a:prstGeom prst="rect">
            <a:avLst/>
          </a:prstGeom>
          <a:solidFill>
            <a:srgbClr val="219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Roboto Light" charset="0"/>
                <a:ea typeface="Roboto Light" charset="0"/>
                <a:cs typeface="Roboto Light" charset="0"/>
              </a:rPr>
              <a:t>Convolution</a:t>
            </a:r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261248" y="749879"/>
            <a:ext cx="780352" cy="1100436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Roboto Light" charset="0"/>
                <a:ea typeface="Roboto Light" charset="0"/>
                <a:cs typeface="Roboto Light" charset="0"/>
              </a:rPr>
              <a:t>ReLU</a:t>
            </a:r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197163" y="749879"/>
            <a:ext cx="1625548" cy="1100436"/>
          </a:xfrm>
          <a:prstGeom prst="rect">
            <a:avLst/>
          </a:prstGeom>
          <a:solidFill>
            <a:srgbClr val="219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Roboto Light" charset="0"/>
                <a:ea typeface="Roboto Light" charset="0"/>
                <a:cs typeface="Roboto Light" charset="0"/>
              </a:rPr>
              <a:t>Fully Connected</a:t>
            </a:r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978273" y="749879"/>
            <a:ext cx="1037095" cy="1100436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Roboto Light" charset="0"/>
                <a:ea typeface="Roboto Light" charset="0"/>
                <a:cs typeface="Roboto Light" charset="0"/>
              </a:rPr>
              <a:t>Softmax</a:t>
            </a:r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291321" y="898207"/>
            <a:ext cx="45719" cy="98182"/>
          </a:xfrm>
          <a:prstGeom prst="rect">
            <a:avLst/>
          </a:prstGeom>
          <a:solidFill>
            <a:srgbClr val="0096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289881" y="1073934"/>
            <a:ext cx="99376" cy="98182"/>
          </a:xfrm>
          <a:prstGeom prst="rect">
            <a:avLst/>
          </a:prstGeom>
          <a:solidFill>
            <a:srgbClr val="0096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89881" y="1249660"/>
            <a:ext cx="486596" cy="101843"/>
          </a:xfrm>
          <a:prstGeom prst="rect">
            <a:avLst/>
          </a:prstGeom>
          <a:solidFill>
            <a:srgbClr val="0096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289881" y="1425388"/>
            <a:ext cx="150694" cy="95876"/>
          </a:xfrm>
          <a:prstGeom prst="rect">
            <a:avLst/>
          </a:prstGeom>
          <a:solidFill>
            <a:srgbClr val="0096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289881" y="1597454"/>
            <a:ext cx="211343" cy="98182"/>
          </a:xfrm>
          <a:prstGeom prst="rect">
            <a:avLst/>
          </a:prstGeom>
          <a:solidFill>
            <a:srgbClr val="0096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831897" y="1115431"/>
            <a:ext cx="864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 Light" charset="0"/>
                <a:ea typeface="Roboto Light" charset="0"/>
                <a:cs typeface="Roboto Light" charset="0"/>
              </a:rPr>
              <a:t>Alaska</a:t>
            </a:r>
            <a:endParaRPr lang="en-US" dirty="0">
              <a:latin typeface="Roboto Light" charset="0"/>
              <a:ea typeface="Roboto Light" charset="0"/>
              <a:cs typeface="Roboto Light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63707" y="1944762"/>
            <a:ext cx="3201152" cy="338554"/>
            <a:chOff x="487088" y="2089881"/>
            <a:chExt cx="3201152" cy="338554"/>
          </a:xfrm>
        </p:grpSpPr>
        <p:sp>
          <p:nvSpPr>
            <p:cNvPr id="19" name="Rectangle 18"/>
            <p:cNvSpPr/>
            <p:nvPr/>
          </p:nvSpPr>
          <p:spPr>
            <a:xfrm>
              <a:off x="487088" y="2190752"/>
              <a:ext cx="1120460" cy="136812"/>
            </a:xfrm>
            <a:prstGeom prst="rect">
              <a:avLst/>
            </a:prstGeom>
            <a:solidFill>
              <a:srgbClr val="219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712311" y="2089881"/>
              <a:ext cx="19759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latin typeface="Roboto Light" charset="0"/>
                  <a:ea typeface="Roboto Light" charset="0"/>
                  <a:cs typeface="Roboto Light" charset="0"/>
                </a:rPr>
                <a:t>Linear Operators</a:t>
              </a:r>
              <a:endParaRPr lang="en-US" sz="160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773337" y="1944762"/>
            <a:ext cx="3292293" cy="338554"/>
            <a:chOff x="3904870" y="2089881"/>
            <a:chExt cx="3292293" cy="338554"/>
          </a:xfrm>
        </p:grpSpPr>
        <p:sp>
          <p:nvSpPr>
            <p:cNvPr id="23" name="Rectangle 22"/>
            <p:cNvSpPr/>
            <p:nvPr/>
          </p:nvSpPr>
          <p:spPr>
            <a:xfrm>
              <a:off x="3904870" y="2190752"/>
              <a:ext cx="1120460" cy="136812"/>
            </a:xfrm>
            <a:prstGeom prst="rect">
              <a:avLst/>
            </a:prstGeom>
            <a:solidFill>
              <a:srgbClr val="FF9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130093" y="2089881"/>
              <a:ext cx="20670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latin typeface="Roboto Light" charset="0"/>
                  <a:ea typeface="Roboto Light" charset="0"/>
                  <a:cs typeface="Roboto Light" charset="0"/>
                </a:rPr>
                <a:t>Non-linear Operators</a:t>
              </a:r>
              <a:endParaRPr lang="en-US" sz="160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374107" y="1944762"/>
            <a:ext cx="3642011" cy="338554"/>
            <a:chOff x="7597488" y="2089881"/>
            <a:chExt cx="3642011" cy="338554"/>
          </a:xfrm>
        </p:grpSpPr>
        <p:sp>
          <p:nvSpPr>
            <p:cNvPr id="26" name="Rectangle 25"/>
            <p:cNvSpPr/>
            <p:nvPr/>
          </p:nvSpPr>
          <p:spPr>
            <a:xfrm>
              <a:off x="7597488" y="2190752"/>
              <a:ext cx="1120460" cy="136812"/>
            </a:xfrm>
            <a:prstGeom prst="rect">
              <a:avLst/>
            </a:prstGeom>
            <a:solidFill>
              <a:srgbClr val="0096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822710" y="2089881"/>
              <a:ext cx="24167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latin typeface="Roboto Light" charset="0"/>
                  <a:ea typeface="Roboto Light" charset="0"/>
                  <a:cs typeface="Roboto Light" charset="0"/>
                </a:rPr>
                <a:t>Probability Predictions</a:t>
              </a:r>
              <a:endParaRPr lang="en-US" sz="160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cxnSp>
        <p:nvCxnSpPr>
          <p:cNvPr id="32" name="Straight Arrow Connector 31"/>
          <p:cNvCxnSpPr>
            <a:stCxn id="6" idx="3"/>
            <a:endCxn id="5" idx="1"/>
          </p:cNvCxnSpPr>
          <p:nvPr/>
        </p:nvCxnSpPr>
        <p:spPr>
          <a:xfrm>
            <a:off x="1607548" y="1300097"/>
            <a:ext cx="1555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5" idx="3"/>
            <a:endCxn id="7" idx="1"/>
          </p:cNvCxnSpPr>
          <p:nvPr/>
        </p:nvCxnSpPr>
        <p:spPr>
          <a:xfrm>
            <a:off x="3388659" y="1300097"/>
            <a:ext cx="1555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7" idx="3"/>
            <a:endCxn id="8" idx="1"/>
          </p:cNvCxnSpPr>
          <p:nvPr/>
        </p:nvCxnSpPr>
        <p:spPr>
          <a:xfrm>
            <a:off x="4324574" y="1300097"/>
            <a:ext cx="1555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8" idx="3"/>
            <a:endCxn id="9" idx="1"/>
          </p:cNvCxnSpPr>
          <p:nvPr/>
        </p:nvCxnSpPr>
        <p:spPr>
          <a:xfrm>
            <a:off x="6105685" y="1300097"/>
            <a:ext cx="1555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9" idx="3"/>
            <a:endCxn id="10" idx="1"/>
          </p:cNvCxnSpPr>
          <p:nvPr/>
        </p:nvCxnSpPr>
        <p:spPr>
          <a:xfrm>
            <a:off x="7041600" y="1300097"/>
            <a:ext cx="1555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0" idx="3"/>
            <a:endCxn id="11" idx="1"/>
          </p:cNvCxnSpPr>
          <p:nvPr/>
        </p:nvCxnSpPr>
        <p:spPr>
          <a:xfrm>
            <a:off x="8822711" y="1300097"/>
            <a:ext cx="1555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1" idx="3"/>
          </p:cNvCxnSpPr>
          <p:nvPr/>
        </p:nvCxnSpPr>
        <p:spPr>
          <a:xfrm>
            <a:off x="10015368" y="1300097"/>
            <a:ext cx="1890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772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5735" r="1029" b="6218"/>
          <a:stretch/>
        </p:blipFill>
        <p:spPr>
          <a:xfrm>
            <a:off x="1685639" y="2158549"/>
            <a:ext cx="2207909" cy="1511408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735" r="1029" b="6218"/>
          <a:stretch/>
        </p:blipFill>
        <p:spPr>
          <a:xfrm>
            <a:off x="1838039" y="2310949"/>
            <a:ext cx="2207909" cy="1511408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5735" r="1029" b="6218"/>
          <a:stretch/>
        </p:blipFill>
        <p:spPr>
          <a:xfrm>
            <a:off x="1990439" y="2463349"/>
            <a:ext cx="2207909" cy="1511408"/>
          </a:xfrm>
          <a:prstGeom prst="rect">
            <a:avLst/>
          </a:prstGeom>
          <a:ln w="12700">
            <a:solidFill>
              <a:schemeClr val="bg1"/>
            </a:solidFill>
          </a:ln>
          <a:scene3d>
            <a:camera prst="isometricRightUp"/>
            <a:lightRig rig="threePt" dir="t"/>
          </a:scene3d>
        </p:spPr>
      </p:pic>
      <p:cxnSp>
        <p:nvCxnSpPr>
          <p:cNvPr id="15" name="Straight Connector 14"/>
          <p:cNvCxnSpPr/>
          <p:nvPr/>
        </p:nvCxnSpPr>
        <p:spPr>
          <a:xfrm flipV="1">
            <a:off x="2311400" y="2379320"/>
            <a:ext cx="1582148" cy="91757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311400" y="3144729"/>
            <a:ext cx="1558925" cy="89262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311399" y="2890503"/>
            <a:ext cx="1558925" cy="89262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311398" y="2643702"/>
            <a:ext cx="1558925" cy="89262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566577" y="2893678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2825695" y="2742531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3089220" y="2593306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3349570" y="2446183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609920" y="2298249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3349570" y="2694926"/>
            <a:ext cx="2213290" cy="0"/>
          </a:xfrm>
          <a:prstGeom prst="line">
            <a:avLst/>
          </a:prstGeom>
          <a:ln w="12700">
            <a:solidFill>
              <a:srgbClr val="FF98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2566630" y="3898251"/>
            <a:ext cx="2213290" cy="0"/>
          </a:xfrm>
          <a:prstGeom prst="line">
            <a:avLst/>
          </a:prstGeom>
          <a:ln w="12700">
            <a:solidFill>
              <a:srgbClr val="FF98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2566577" y="3153370"/>
            <a:ext cx="2213290" cy="0"/>
          </a:xfrm>
          <a:prstGeom prst="line">
            <a:avLst/>
          </a:prstGeom>
          <a:ln w="12700">
            <a:solidFill>
              <a:srgbClr val="FF98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3349570" y="3439120"/>
            <a:ext cx="2213290" cy="0"/>
          </a:xfrm>
          <a:prstGeom prst="line">
            <a:avLst/>
          </a:prstGeom>
          <a:ln w="12700">
            <a:solidFill>
              <a:srgbClr val="FF98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arallelogram 51"/>
          <p:cNvSpPr/>
          <p:nvPr/>
        </p:nvSpPr>
        <p:spPr>
          <a:xfrm rot="16200000" flipV="1">
            <a:off x="4551593" y="2905425"/>
            <a:ext cx="1194574" cy="782940"/>
          </a:xfrm>
          <a:prstGeom prst="parallelogram">
            <a:avLst>
              <a:gd name="adj" fmla="val 57004"/>
            </a:avLst>
          </a:prstGeom>
          <a:solidFill>
            <a:srgbClr val="FF9800">
              <a:alpha val="60000"/>
            </a:srgbClr>
          </a:solidFill>
          <a:ln>
            <a:solidFill>
              <a:srgbClr val="FF98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arallelogram 53"/>
          <p:cNvSpPr/>
          <p:nvPr/>
        </p:nvSpPr>
        <p:spPr>
          <a:xfrm rot="16200000" flipV="1">
            <a:off x="4724671" y="2905425"/>
            <a:ext cx="1194574" cy="782940"/>
          </a:xfrm>
          <a:prstGeom prst="parallelogram">
            <a:avLst>
              <a:gd name="adj" fmla="val 57004"/>
            </a:avLst>
          </a:prstGeom>
          <a:solidFill>
            <a:srgbClr val="FF9800">
              <a:alpha val="60000"/>
            </a:srgbClr>
          </a:solidFill>
          <a:ln>
            <a:solidFill>
              <a:srgbClr val="FF98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arallelogram 54"/>
          <p:cNvSpPr/>
          <p:nvPr/>
        </p:nvSpPr>
        <p:spPr>
          <a:xfrm rot="16200000" flipV="1">
            <a:off x="4897749" y="2905425"/>
            <a:ext cx="1194574" cy="782940"/>
          </a:xfrm>
          <a:prstGeom prst="parallelogram">
            <a:avLst>
              <a:gd name="adj" fmla="val 57004"/>
            </a:avLst>
          </a:prstGeom>
          <a:solidFill>
            <a:srgbClr val="FF9800">
              <a:alpha val="60000"/>
            </a:srgbClr>
          </a:solidFill>
          <a:ln>
            <a:solidFill>
              <a:srgbClr val="FF98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>
            <a:off x="5886506" y="2694926"/>
            <a:ext cx="2041254" cy="416574"/>
          </a:xfrm>
          <a:prstGeom prst="line">
            <a:avLst/>
          </a:prstGeom>
          <a:ln w="12700">
            <a:solidFill>
              <a:srgbClr val="00968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Parallelogram 43"/>
          <p:cNvSpPr/>
          <p:nvPr/>
        </p:nvSpPr>
        <p:spPr>
          <a:xfrm rot="16200000" flipV="1">
            <a:off x="6853900" y="2441211"/>
            <a:ext cx="2136775" cy="1571451"/>
          </a:xfrm>
          <a:prstGeom prst="parallelogram">
            <a:avLst>
              <a:gd name="adj" fmla="val 57004"/>
            </a:avLst>
          </a:prstGeom>
          <a:solidFill>
            <a:srgbClr val="009688">
              <a:alpha val="69804"/>
            </a:srgb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/>
          <p:nvPr/>
        </p:nvCxnSpPr>
        <p:spPr>
          <a:xfrm flipV="1">
            <a:off x="7149940" y="2397885"/>
            <a:ext cx="1582148" cy="91757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7149940" y="3163294"/>
            <a:ext cx="1558925" cy="89262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7149939" y="2909068"/>
            <a:ext cx="1558925" cy="89262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V="1">
            <a:off x="7149938" y="2662267"/>
            <a:ext cx="1558925" cy="89262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V="1">
            <a:off x="7405117" y="2912243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V="1">
            <a:off x="7664235" y="2761096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V="1">
            <a:off x="7927760" y="2611871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8188110" y="2464748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flipV="1">
            <a:off x="8448460" y="2316814"/>
            <a:ext cx="0" cy="126460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V="1">
            <a:off x="5882526" y="3365726"/>
            <a:ext cx="2036976" cy="82860"/>
          </a:xfrm>
          <a:prstGeom prst="line">
            <a:avLst/>
          </a:prstGeom>
          <a:ln w="12700">
            <a:solidFill>
              <a:srgbClr val="00968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V="1">
            <a:off x="5102714" y="3512979"/>
            <a:ext cx="2556491" cy="396159"/>
          </a:xfrm>
          <a:prstGeom prst="line">
            <a:avLst/>
          </a:prstGeom>
          <a:ln w="12700">
            <a:solidFill>
              <a:srgbClr val="00968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5104208" y="3161766"/>
            <a:ext cx="2554997" cy="94980"/>
          </a:xfrm>
          <a:prstGeom prst="line">
            <a:avLst/>
          </a:prstGeom>
          <a:ln w="12700">
            <a:solidFill>
              <a:srgbClr val="00968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2411675" y="4594585"/>
            <a:ext cx="13904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Roboto Light" charset="0"/>
                <a:ea typeface="Roboto Light" charset="0"/>
                <a:cs typeface="Roboto Light" charset="0"/>
              </a:rPr>
              <a:t>Input</a:t>
            </a:r>
          </a:p>
          <a:p>
            <a:pPr algn="ctr"/>
            <a:r>
              <a:rPr lang="en-US" sz="1600" dirty="0" smtClean="0">
                <a:latin typeface="Roboto Light" charset="0"/>
                <a:ea typeface="Roboto Light" charset="0"/>
                <a:cs typeface="Roboto Light" charset="0"/>
              </a:rPr>
              <a:t>Image</a:t>
            </a:r>
            <a:endParaRPr lang="en-US" sz="16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626715" y="4594585"/>
            <a:ext cx="13904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Roboto Light" charset="0"/>
                <a:ea typeface="Roboto Light" charset="0"/>
                <a:cs typeface="Roboto Light" charset="0"/>
              </a:rPr>
              <a:t>Convolution Kernel</a:t>
            </a:r>
            <a:endParaRPr lang="en-US" sz="16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7245771" y="4594585"/>
            <a:ext cx="14622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smtClean="0">
                <a:latin typeface="Roboto Light" charset="0"/>
                <a:ea typeface="Roboto Light" charset="0"/>
                <a:cs typeface="Roboto Light" charset="0"/>
              </a:rPr>
              <a:t>Output Feature Map</a:t>
            </a:r>
            <a:endParaRPr lang="en-US" sz="1600" dirty="0"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228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090079" y="1420616"/>
            <a:ext cx="860612" cy="860612"/>
          </a:xfrm>
          <a:prstGeom prst="ellipse">
            <a:avLst/>
          </a:prstGeom>
          <a:solidFill>
            <a:srgbClr val="FF9800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1336328" y="1666256"/>
                <a:ext cx="36811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6328" y="1666256"/>
                <a:ext cx="368114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9836" r="-6557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Oval 8"/>
          <p:cNvSpPr/>
          <p:nvPr/>
        </p:nvSpPr>
        <p:spPr>
          <a:xfrm>
            <a:off x="3949985" y="1420616"/>
            <a:ext cx="860612" cy="860612"/>
          </a:xfrm>
          <a:prstGeom prst="ellipse">
            <a:avLst/>
          </a:prstGeom>
          <a:solidFill>
            <a:srgbClr val="FF9800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4196234" y="1666256"/>
                <a:ext cx="33162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6234" y="1666256"/>
                <a:ext cx="331629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10909" r="-9091" b="-163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Oval 10"/>
          <p:cNvSpPr/>
          <p:nvPr/>
        </p:nvSpPr>
        <p:spPr>
          <a:xfrm>
            <a:off x="5650138" y="555233"/>
            <a:ext cx="860612" cy="860612"/>
          </a:xfrm>
          <a:prstGeom prst="ellipse">
            <a:avLst/>
          </a:prstGeom>
          <a:solidFill>
            <a:srgbClr val="FF9800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5896387" y="800873"/>
                <a:ext cx="331501" cy="39908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6387" y="800873"/>
                <a:ext cx="331501" cy="399084"/>
              </a:xfrm>
              <a:prstGeom prst="rect">
                <a:avLst/>
              </a:prstGeom>
              <a:blipFill rotWithShape="0">
                <a:blip r:embed="rId4"/>
                <a:stretch>
                  <a:fillRect l="-10909" r="-14545" b="-242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Oval 12"/>
          <p:cNvSpPr/>
          <p:nvPr/>
        </p:nvSpPr>
        <p:spPr>
          <a:xfrm>
            <a:off x="7116899" y="2276457"/>
            <a:ext cx="860612" cy="860612"/>
          </a:xfrm>
          <a:prstGeom prst="ellipse">
            <a:avLst/>
          </a:prstGeom>
          <a:solidFill>
            <a:srgbClr val="FF9800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/>
              <p:cNvSpPr txBox="1"/>
              <p:nvPr/>
            </p:nvSpPr>
            <p:spPr>
              <a:xfrm>
                <a:off x="7363148" y="2522097"/>
                <a:ext cx="38824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3148" y="2522097"/>
                <a:ext cx="388247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10938" r="-6250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Oval 14"/>
          <p:cNvSpPr/>
          <p:nvPr/>
        </p:nvSpPr>
        <p:spPr>
          <a:xfrm>
            <a:off x="9446602" y="1420615"/>
            <a:ext cx="860612" cy="860612"/>
          </a:xfrm>
          <a:prstGeom prst="ellipse">
            <a:avLst/>
          </a:prstGeom>
          <a:solidFill>
            <a:srgbClr val="FF9800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/>
              <p:cNvSpPr txBox="1"/>
              <p:nvPr/>
            </p:nvSpPr>
            <p:spPr>
              <a:xfrm>
                <a:off x="9692851" y="1666255"/>
                <a:ext cx="4205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𝑁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2851" y="1666255"/>
                <a:ext cx="420563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8696" r="-5797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2721881" y="442451"/>
            <a:ext cx="677108" cy="2816942"/>
          </a:xfrm>
          <a:prstGeom prst="rect">
            <a:avLst/>
          </a:prstGeom>
          <a:noFill/>
        </p:spPr>
        <p:txBody>
          <a:bodyPr vert="vert" wrap="square" rtlCol="0" anchor="ctr">
            <a:spAutoFit/>
          </a:bodyPr>
          <a:lstStyle/>
          <a:p>
            <a:pPr algn="ctr"/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r>
              <a:rPr lang="zh-CN" altLang="en-US" sz="3200" dirty="0" smtClean="0">
                <a:latin typeface="Roboto" charset="0"/>
                <a:ea typeface="Roboto" charset="0"/>
                <a:cs typeface="Roboto" charset="0"/>
              </a:rPr>
              <a:t>    </a:t>
            </a:r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r>
              <a:rPr lang="zh-CN" altLang="en-US" sz="3200" dirty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zh-CN" altLang="en-US" sz="3200" dirty="0" smtClean="0">
                <a:latin typeface="Roboto" charset="0"/>
                <a:ea typeface="Roboto" charset="0"/>
                <a:cs typeface="Roboto" charset="0"/>
              </a:rPr>
              <a:t>  </a:t>
            </a:r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endParaRPr lang="en-US" sz="3200" dirty="0"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9" name="Straight Arrow Connector 18"/>
          <p:cNvCxnSpPr>
            <a:stCxn id="5" idx="5"/>
          </p:cNvCxnSpPr>
          <p:nvPr/>
        </p:nvCxnSpPr>
        <p:spPr>
          <a:xfrm>
            <a:off x="1824657" y="2155194"/>
            <a:ext cx="877429" cy="366903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5" idx="7"/>
          </p:cNvCxnSpPr>
          <p:nvPr/>
        </p:nvCxnSpPr>
        <p:spPr>
          <a:xfrm flipV="1">
            <a:off x="1824657" y="1199957"/>
            <a:ext cx="875865" cy="346693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5" idx="6"/>
            <a:endCxn id="17" idx="1"/>
          </p:cNvCxnSpPr>
          <p:nvPr/>
        </p:nvCxnSpPr>
        <p:spPr>
          <a:xfrm>
            <a:off x="1950691" y="1850922"/>
            <a:ext cx="771190" cy="0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9" idx="2"/>
          </p:cNvCxnSpPr>
          <p:nvPr/>
        </p:nvCxnSpPr>
        <p:spPr>
          <a:xfrm>
            <a:off x="3169920" y="1850921"/>
            <a:ext cx="780065" cy="1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9" idx="1"/>
          </p:cNvCxnSpPr>
          <p:nvPr/>
        </p:nvCxnSpPr>
        <p:spPr>
          <a:xfrm>
            <a:off x="3169920" y="1199957"/>
            <a:ext cx="906099" cy="346693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9" idx="3"/>
          </p:cNvCxnSpPr>
          <p:nvPr/>
        </p:nvCxnSpPr>
        <p:spPr>
          <a:xfrm flipV="1">
            <a:off x="3169920" y="2155194"/>
            <a:ext cx="906099" cy="346691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9" idx="7"/>
            <a:endCxn id="11" idx="2"/>
          </p:cNvCxnSpPr>
          <p:nvPr/>
        </p:nvCxnSpPr>
        <p:spPr>
          <a:xfrm flipV="1">
            <a:off x="4684563" y="985539"/>
            <a:ext cx="965575" cy="561111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1" idx="5"/>
            <a:endCxn id="13" idx="1"/>
          </p:cNvCxnSpPr>
          <p:nvPr/>
        </p:nvCxnSpPr>
        <p:spPr>
          <a:xfrm>
            <a:off x="6384716" y="1289811"/>
            <a:ext cx="858217" cy="1112680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9" idx="5"/>
            <a:endCxn id="13" idx="2"/>
          </p:cNvCxnSpPr>
          <p:nvPr/>
        </p:nvCxnSpPr>
        <p:spPr>
          <a:xfrm>
            <a:off x="4684563" y="2155194"/>
            <a:ext cx="2432336" cy="551569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8484289" y="442451"/>
            <a:ext cx="677108" cy="2816942"/>
          </a:xfrm>
          <a:prstGeom prst="rect">
            <a:avLst/>
          </a:prstGeom>
          <a:noFill/>
        </p:spPr>
        <p:txBody>
          <a:bodyPr vert="vert" wrap="square" rtlCol="0" anchor="ctr">
            <a:spAutoFit/>
          </a:bodyPr>
          <a:lstStyle/>
          <a:p>
            <a:pPr algn="ctr"/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r>
              <a:rPr lang="zh-CN" altLang="en-US" sz="3200" dirty="0" smtClean="0">
                <a:latin typeface="Roboto" charset="0"/>
                <a:ea typeface="Roboto" charset="0"/>
                <a:cs typeface="Roboto" charset="0"/>
              </a:rPr>
              <a:t>    </a:t>
            </a:r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r>
              <a:rPr lang="zh-CN" altLang="en-US" sz="3200" dirty="0" smtClean="0">
                <a:latin typeface="Roboto" charset="0"/>
                <a:ea typeface="Roboto" charset="0"/>
                <a:cs typeface="Roboto" charset="0"/>
              </a:rPr>
              <a:t>   </a:t>
            </a:r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endParaRPr lang="en-US" sz="3200" dirty="0"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69" name="Straight Arrow Connector 68"/>
          <p:cNvCxnSpPr>
            <a:stCxn id="13" idx="6"/>
          </p:cNvCxnSpPr>
          <p:nvPr/>
        </p:nvCxnSpPr>
        <p:spPr>
          <a:xfrm flipV="1">
            <a:off x="7977511" y="2501885"/>
            <a:ext cx="506778" cy="204878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11" idx="6"/>
            <a:endCxn id="67" idx="1"/>
          </p:cNvCxnSpPr>
          <p:nvPr/>
        </p:nvCxnSpPr>
        <p:spPr>
          <a:xfrm>
            <a:off x="6510750" y="985539"/>
            <a:ext cx="1973539" cy="865383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endCxn id="15" idx="2"/>
          </p:cNvCxnSpPr>
          <p:nvPr/>
        </p:nvCxnSpPr>
        <p:spPr>
          <a:xfrm>
            <a:off x="8943086" y="1850921"/>
            <a:ext cx="503516" cy="0"/>
          </a:xfrm>
          <a:prstGeom prst="straightConnector1">
            <a:avLst/>
          </a:prstGeom>
          <a:ln>
            <a:solidFill>
              <a:srgbClr val="0096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Oval 80"/>
          <p:cNvSpPr/>
          <p:nvPr/>
        </p:nvSpPr>
        <p:spPr>
          <a:xfrm>
            <a:off x="1090079" y="4119141"/>
            <a:ext cx="860612" cy="860612"/>
          </a:xfrm>
          <a:prstGeom prst="ellipse">
            <a:avLst/>
          </a:prstGeom>
          <a:solidFill>
            <a:srgbClr val="00968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3949985" y="4119141"/>
            <a:ext cx="860612" cy="860612"/>
          </a:xfrm>
          <a:prstGeom prst="ellipse">
            <a:avLst/>
          </a:prstGeom>
          <a:solidFill>
            <a:srgbClr val="00968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5650138" y="3253758"/>
            <a:ext cx="860612" cy="860612"/>
          </a:xfrm>
          <a:prstGeom prst="ellipse">
            <a:avLst/>
          </a:prstGeom>
          <a:solidFill>
            <a:srgbClr val="00968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7116899" y="4974982"/>
            <a:ext cx="860612" cy="860612"/>
          </a:xfrm>
          <a:prstGeom prst="ellipse">
            <a:avLst/>
          </a:prstGeom>
          <a:solidFill>
            <a:srgbClr val="00968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9446602" y="4119140"/>
            <a:ext cx="860612" cy="860612"/>
          </a:xfrm>
          <a:prstGeom prst="ellipse">
            <a:avLst/>
          </a:prstGeom>
          <a:solidFill>
            <a:srgbClr val="00968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chilly" dir="t">
              <a:rot lat="0" lon="0" rev="66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b="0" baseline="-25000" dirty="0" smtClean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721881" y="3140976"/>
            <a:ext cx="677108" cy="2816942"/>
          </a:xfrm>
          <a:prstGeom prst="rect">
            <a:avLst/>
          </a:prstGeom>
          <a:noFill/>
        </p:spPr>
        <p:txBody>
          <a:bodyPr vert="vert" wrap="square" rtlCol="0" anchor="ctr">
            <a:spAutoFit/>
          </a:bodyPr>
          <a:lstStyle/>
          <a:p>
            <a:pPr algn="ctr"/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r>
              <a:rPr lang="zh-CN" altLang="en-US" sz="3200" dirty="0" smtClean="0">
                <a:latin typeface="Roboto" charset="0"/>
                <a:ea typeface="Roboto" charset="0"/>
                <a:cs typeface="Roboto" charset="0"/>
              </a:rPr>
              <a:t>    </a:t>
            </a:r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r>
              <a:rPr lang="zh-CN" altLang="en-US" sz="3200" dirty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zh-CN" altLang="en-US" sz="3200" dirty="0" smtClean="0">
                <a:latin typeface="Roboto" charset="0"/>
                <a:ea typeface="Roboto" charset="0"/>
                <a:cs typeface="Roboto" charset="0"/>
              </a:rPr>
              <a:t>  </a:t>
            </a:r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endParaRPr lang="en-US" sz="32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8484289" y="3140976"/>
            <a:ext cx="677108" cy="2816942"/>
          </a:xfrm>
          <a:prstGeom prst="rect">
            <a:avLst/>
          </a:prstGeom>
          <a:noFill/>
        </p:spPr>
        <p:txBody>
          <a:bodyPr vert="vert" wrap="square" rtlCol="0" anchor="ctr">
            <a:spAutoFit/>
          </a:bodyPr>
          <a:lstStyle/>
          <a:p>
            <a:pPr algn="ctr"/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r>
              <a:rPr lang="zh-CN" altLang="en-US" sz="3200" dirty="0" smtClean="0">
                <a:latin typeface="Roboto" charset="0"/>
                <a:ea typeface="Roboto" charset="0"/>
                <a:cs typeface="Roboto" charset="0"/>
              </a:rPr>
              <a:t>    </a:t>
            </a:r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r>
              <a:rPr lang="zh-CN" altLang="en-US" sz="3200" dirty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zh-CN" altLang="en-US" sz="3200" dirty="0" smtClean="0">
                <a:latin typeface="Roboto" charset="0"/>
                <a:ea typeface="Roboto" charset="0"/>
                <a:cs typeface="Roboto" charset="0"/>
              </a:rPr>
              <a:t>  </a:t>
            </a:r>
            <a:r>
              <a:rPr lang="en-US" altLang="zh-CN" sz="3200" dirty="0" smtClean="0">
                <a:latin typeface="Roboto" charset="0"/>
                <a:ea typeface="Roboto" charset="0"/>
                <a:cs typeface="Roboto" charset="0"/>
              </a:rPr>
              <a:t>…</a:t>
            </a:r>
            <a:endParaRPr lang="en-US" sz="3200" dirty="0">
              <a:latin typeface="Roboto" charset="0"/>
              <a:ea typeface="Roboto" charset="0"/>
              <a:cs typeface="Roboto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3" name="TextBox 92"/>
              <p:cNvSpPr txBox="1"/>
              <p:nvPr/>
            </p:nvSpPr>
            <p:spPr>
              <a:xfrm>
                <a:off x="4155357" y="4262668"/>
                <a:ext cx="449867" cy="5735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93" name="TextBox 9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5357" y="4262668"/>
                <a:ext cx="449867" cy="573555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4" name="TextBox 93"/>
              <p:cNvSpPr txBox="1"/>
              <p:nvPr/>
            </p:nvSpPr>
            <p:spPr>
              <a:xfrm>
                <a:off x="5855510" y="3381641"/>
                <a:ext cx="449867" cy="6048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94" name="TextBox 9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5510" y="3381641"/>
                <a:ext cx="449867" cy="604846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5" name="TextBox 94"/>
              <p:cNvSpPr txBox="1"/>
              <p:nvPr/>
            </p:nvSpPr>
            <p:spPr>
              <a:xfrm>
                <a:off x="7332337" y="5118543"/>
                <a:ext cx="449867" cy="57349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2337" y="5118543"/>
                <a:ext cx="449867" cy="573490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6" name="TextBox 95"/>
              <p:cNvSpPr txBox="1"/>
              <p:nvPr/>
            </p:nvSpPr>
            <p:spPr>
              <a:xfrm>
                <a:off x="1295451" y="4265161"/>
                <a:ext cx="449867" cy="5735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96" name="TextBox 9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5451" y="4265161"/>
                <a:ext cx="449867" cy="573555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7" name="TextBox 96"/>
              <p:cNvSpPr txBox="1"/>
              <p:nvPr/>
            </p:nvSpPr>
            <p:spPr>
              <a:xfrm>
                <a:off x="9668175" y="4262668"/>
                <a:ext cx="449867" cy="5735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97" name="TextBox 9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68175" y="4262668"/>
                <a:ext cx="449867" cy="573555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8" name="Straight Arrow Connector 97"/>
          <p:cNvCxnSpPr>
            <a:endCxn id="89" idx="2"/>
          </p:cNvCxnSpPr>
          <p:nvPr/>
        </p:nvCxnSpPr>
        <p:spPr>
          <a:xfrm>
            <a:off x="8943086" y="4549445"/>
            <a:ext cx="503516" cy="1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V="1">
            <a:off x="7977511" y="5207113"/>
            <a:ext cx="506778" cy="198175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85" idx="6"/>
            <a:endCxn id="92" idx="1"/>
          </p:cNvCxnSpPr>
          <p:nvPr/>
        </p:nvCxnSpPr>
        <p:spPr>
          <a:xfrm>
            <a:off x="6510750" y="3684064"/>
            <a:ext cx="1973539" cy="865383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85" idx="5"/>
            <a:endCxn id="87" idx="1"/>
          </p:cNvCxnSpPr>
          <p:nvPr/>
        </p:nvCxnSpPr>
        <p:spPr>
          <a:xfrm>
            <a:off x="6384716" y="3988336"/>
            <a:ext cx="858217" cy="1112680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83" idx="5"/>
            <a:endCxn id="87" idx="2"/>
          </p:cNvCxnSpPr>
          <p:nvPr/>
        </p:nvCxnSpPr>
        <p:spPr>
          <a:xfrm>
            <a:off x="4684563" y="4853719"/>
            <a:ext cx="2432336" cy="551569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stCxn id="83" idx="7"/>
            <a:endCxn id="85" idx="2"/>
          </p:cNvCxnSpPr>
          <p:nvPr/>
        </p:nvCxnSpPr>
        <p:spPr>
          <a:xfrm flipV="1">
            <a:off x="4684563" y="3684064"/>
            <a:ext cx="965575" cy="561111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117" idx="5"/>
          </p:cNvCxnSpPr>
          <p:nvPr/>
        </p:nvCxnSpPr>
        <p:spPr>
          <a:xfrm>
            <a:off x="1826011" y="4860548"/>
            <a:ext cx="877429" cy="366903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117" idx="7"/>
          </p:cNvCxnSpPr>
          <p:nvPr/>
        </p:nvCxnSpPr>
        <p:spPr>
          <a:xfrm flipV="1">
            <a:off x="1826011" y="3905311"/>
            <a:ext cx="875865" cy="346693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117" idx="6"/>
          </p:cNvCxnSpPr>
          <p:nvPr/>
        </p:nvCxnSpPr>
        <p:spPr>
          <a:xfrm>
            <a:off x="1952045" y="4556276"/>
            <a:ext cx="771190" cy="0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>
            <a:off x="3171274" y="4556275"/>
            <a:ext cx="780065" cy="1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3171274" y="3905311"/>
            <a:ext cx="906099" cy="346693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 flipV="1">
            <a:off x="3171274" y="4860548"/>
            <a:ext cx="906099" cy="346691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7" name="Straight Arrow Connector 1436"/>
          <p:cNvCxnSpPr>
            <a:stCxn id="5" idx="4"/>
            <a:endCxn id="81" idx="0"/>
          </p:cNvCxnSpPr>
          <p:nvPr/>
        </p:nvCxnSpPr>
        <p:spPr>
          <a:xfrm>
            <a:off x="1520385" y="2281228"/>
            <a:ext cx="0" cy="1837913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9" name="Straight Arrow Connector 1438"/>
          <p:cNvCxnSpPr>
            <a:stCxn id="9" idx="4"/>
            <a:endCxn id="83" idx="0"/>
          </p:cNvCxnSpPr>
          <p:nvPr/>
        </p:nvCxnSpPr>
        <p:spPr>
          <a:xfrm>
            <a:off x="4380291" y="2281228"/>
            <a:ext cx="0" cy="1837913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1" name="Straight Arrow Connector 1440"/>
          <p:cNvCxnSpPr>
            <a:stCxn id="11" idx="4"/>
            <a:endCxn id="85" idx="0"/>
          </p:cNvCxnSpPr>
          <p:nvPr/>
        </p:nvCxnSpPr>
        <p:spPr>
          <a:xfrm>
            <a:off x="6080444" y="1415845"/>
            <a:ext cx="0" cy="1837913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3" name="Straight Arrow Connector 1442"/>
          <p:cNvCxnSpPr>
            <a:stCxn id="13" idx="4"/>
            <a:endCxn id="87" idx="0"/>
          </p:cNvCxnSpPr>
          <p:nvPr/>
        </p:nvCxnSpPr>
        <p:spPr>
          <a:xfrm>
            <a:off x="7547205" y="3137069"/>
            <a:ext cx="0" cy="1837913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5" name="Straight Arrow Connector 1444"/>
          <p:cNvCxnSpPr>
            <a:stCxn id="15" idx="4"/>
            <a:endCxn id="89" idx="0"/>
          </p:cNvCxnSpPr>
          <p:nvPr/>
        </p:nvCxnSpPr>
        <p:spPr>
          <a:xfrm>
            <a:off x="9876908" y="2281227"/>
            <a:ext cx="0" cy="1837913"/>
          </a:xfrm>
          <a:prstGeom prst="straightConnector1">
            <a:avLst/>
          </a:prstGeom>
          <a:ln>
            <a:solidFill>
              <a:srgbClr val="009688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0064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9983" r="37193"/>
          <a:stretch/>
        </p:blipFill>
        <p:spPr>
          <a:xfrm>
            <a:off x="7307427" y="396314"/>
            <a:ext cx="2468585" cy="501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2152" b="22941"/>
          <a:stretch/>
        </p:blipFill>
        <p:spPr>
          <a:xfrm>
            <a:off x="363071" y="396314"/>
            <a:ext cx="2199644" cy="21989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b="3864"/>
          <a:stretch/>
        </p:blipFill>
        <p:spPr>
          <a:xfrm>
            <a:off x="363071" y="2823882"/>
            <a:ext cx="2199644" cy="2589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5247" y="400337"/>
            <a:ext cx="3899648" cy="21949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5247" y="2823882"/>
            <a:ext cx="3899648" cy="258936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4928" y="5641848"/>
            <a:ext cx="1975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(a) Frontal Faces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467759" y="5641848"/>
            <a:ext cx="2934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(b) People in Photo Album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14872" y="5641848"/>
            <a:ext cx="2453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(c) Pedestrians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900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149</Words>
  <Application>Microsoft Macintosh PowerPoint</Application>
  <PresentationFormat>Widescreen</PresentationFormat>
  <Paragraphs>31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Calibri</vt:lpstr>
      <vt:lpstr>Calibri Light</vt:lpstr>
      <vt:lpstr>Cambria Math</vt:lpstr>
      <vt:lpstr>Mangal</vt:lpstr>
      <vt:lpstr>Roboto</vt:lpstr>
      <vt:lpstr>Roboto Light</vt:lpstr>
      <vt:lpstr>Times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XIAO, Tong</dc:creator>
  <cp:lastModifiedBy>XIAO, Tong</cp:lastModifiedBy>
  <cp:revision>29</cp:revision>
  <dcterms:created xsi:type="dcterms:W3CDTF">2017-05-30T05:40:21Z</dcterms:created>
  <dcterms:modified xsi:type="dcterms:W3CDTF">2017-05-30T09:31:53Z</dcterms:modified>
</cp:coreProperties>
</file>

<file path=docProps/thumbnail.jpeg>
</file>